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5"/>
  </p:notesMasterIdLst>
  <p:sldIdLst>
    <p:sldId id="256" r:id="rId2"/>
    <p:sldId id="257" r:id="rId3"/>
    <p:sldId id="258" r:id="rId4"/>
    <p:sldId id="274" r:id="rId5"/>
    <p:sldId id="275" r:id="rId6"/>
    <p:sldId id="276" r:id="rId7"/>
    <p:sldId id="277" r:id="rId8"/>
    <p:sldId id="259" r:id="rId9"/>
    <p:sldId id="278" r:id="rId10"/>
    <p:sldId id="279" r:id="rId11"/>
    <p:sldId id="260" r:id="rId12"/>
    <p:sldId id="262" r:id="rId13"/>
    <p:sldId id="280" r:id="rId14"/>
    <p:sldId id="265" r:id="rId15"/>
    <p:sldId id="286" r:id="rId16"/>
    <p:sldId id="287" r:id="rId17"/>
    <p:sldId id="266" r:id="rId18"/>
    <p:sldId id="263" r:id="rId19"/>
    <p:sldId id="281" r:id="rId20"/>
    <p:sldId id="288" r:id="rId21"/>
    <p:sldId id="289" r:id="rId22"/>
    <p:sldId id="290" r:id="rId23"/>
    <p:sldId id="282" r:id="rId24"/>
    <p:sldId id="267" r:id="rId25"/>
    <p:sldId id="268" r:id="rId26"/>
    <p:sldId id="269" r:id="rId27"/>
    <p:sldId id="284" r:id="rId28"/>
    <p:sldId id="270" r:id="rId29"/>
    <p:sldId id="272" r:id="rId30"/>
    <p:sldId id="271" r:id="rId31"/>
    <p:sldId id="283" r:id="rId32"/>
    <p:sldId id="285" r:id="rId33"/>
    <p:sldId id="273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026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435BB0-5FF5-45A7-80D0-8008CB86B327}" type="datetimeFigureOut">
              <a:rPr lang="ru-RU" smtClean="0"/>
              <a:t>24.08.2021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05B9EE-9F2D-4819-9CA1-6FBA95FC43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144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07629-CC17-4253-AC92-C1052A44FD3B}" type="datetime1">
              <a:rPr lang="ru-RU" smtClean="0"/>
              <a:t>24.08.2021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51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83D07-4314-4519-BC07-BAB5ACF6E7FB}" type="datetime1">
              <a:rPr lang="ru-RU" smtClean="0"/>
              <a:t>24.08.2021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97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81C26-A76D-4D4C-B9AD-688B24661DFE}" type="datetime1">
              <a:rPr lang="ru-RU" smtClean="0"/>
              <a:t>24.08.2021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6050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2F745-EAF1-4F5F-B20D-9F91B27DE1E9}" type="datetime1">
              <a:rPr lang="ru-RU" smtClean="0"/>
              <a:t>24.08.2021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144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17915-ACF5-4B41-89D5-6EFEE26EA4B2}" type="datetime1">
              <a:rPr lang="ru-RU" smtClean="0"/>
              <a:t>24.08.2021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993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B5C2F-6B32-43ED-B520-4A578A66968B}" type="datetime1">
              <a:rPr lang="ru-RU" smtClean="0"/>
              <a:t>24.08.2021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7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969BC-B4DF-4BA5-A372-78136120A083}" type="datetime1">
              <a:rPr lang="ru-RU" smtClean="0"/>
              <a:t>24.08.2021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370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02FFB-DA31-4C7E-A5B7-D957F457F568}" type="datetime1">
              <a:rPr lang="ru-RU" smtClean="0"/>
              <a:t>24.08.2021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731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13DE9-52ED-4E13-9F54-443A7E1C2BB9}" type="datetime1">
              <a:rPr lang="ru-RU" smtClean="0"/>
              <a:t>24.08.2021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3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D760C-3E15-466E-94BD-51961C4BD860}" type="datetime1">
              <a:rPr lang="ru-RU" smtClean="0"/>
              <a:t>24.08.2021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474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38C1B-61FE-4F8D-B402-22FB7F745C0E}" type="datetime1">
              <a:rPr lang="ru-RU" smtClean="0"/>
              <a:t>24.08.2021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31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9D785-5BF2-4872-980F-3A9BB0324A1E}" type="datetime1">
              <a:rPr lang="ru-RU" smtClean="0"/>
              <a:t>24.08.2021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669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Оформление формул, таблиц и рисунков в ПЗ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13176"/>
            <a:ext cx="6400800" cy="625624"/>
          </a:xfrm>
        </p:spPr>
        <p:txBody>
          <a:bodyPr/>
          <a:lstStyle/>
          <a:p>
            <a:r>
              <a:rPr lang="ru-RU" dirty="0" smtClean="0"/>
              <a:t>АИР, </a:t>
            </a:r>
            <a:r>
              <a:rPr lang="ru-RU" dirty="0" smtClean="0"/>
              <a:t>лекция </a:t>
            </a:r>
            <a:r>
              <a:rPr lang="en-US" smtClean="0"/>
              <a:t>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890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10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1449" y="21566"/>
            <a:ext cx="8922231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Другой способ вставки формул с нумерацией: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вставка формул в невидимую таблицу: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достаточно один раз сформировать таблицу, затем копировать;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при использовании этого способа надо внимательно относиться к положению номера формулы, если требуется убирать пустые строки до (или после) формулы – номер должен стоять на уровне формулы.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467544" y="1342509"/>
            <a:ext cx="8281724" cy="2158499"/>
            <a:chOff x="467544" y="910461"/>
            <a:chExt cx="8281724" cy="2158499"/>
          </a:xfrm>
        </p:grpSpPr>
        <p:pic>
          <p:nvPicPr>
            <p:cNvPr id="921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919950"/>
              <a:ext cx="7776864" cy="21490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1979712" y="2627620"/>
              <a:ext cx="5016053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rgbClr val="FF0000"/>
                  </a:solidFill>
                </a:rPr>
                <a:t>выравнивание по центру, без абзацного отступа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804248" y="910461"/>
              <a:ext cx="1945020" cy="646331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rgbClr val="FF0000"/>
                  </a:solidFill>
                </a:rPr>
                <a:t>выравнивание </a:t>
              </a:r>
            </a:p>
            <a:p>
              <a:r>
                <a:rPr lang="ru-RU" dirty="0" smtClean="0">
                  <a:solidFill>
                    <a:srgbClr val="FF0000"/>
                  </a:solidFill>
                </a:rPr>
                <a:t>по правому краю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cxnSp>
          <p:nvCxnSpPr>
            <p:cNvPr id="16" name="Прямая соединительная линия 15"/>
            <p:cNvCxnSpPr/>
            <p:nvPr/>
          </p:nvCxnSpPr>
          <p:spPr>
            <a:xfrm flipV="1">
              <a:off x="7803972" y="1559970"/>
              <a:ext cx="0" cy="284854"/>
            </a:xfrm>
            <a:prstGeom prst="line">
              <a:avLst/>
            </a:prstGeom>
            <a:ln w="28575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>
              <a:endCxn id="13" idx="0"/>
            </p:cNvCxnSpPr>
            <p:nvPr/>
          </p:nvCxnSpPr>
          <p:spPr>
            <a:xfrm>
              <a:off x="4487738" y="2420888"/>
              <a:ext cx="1" cy="206732"/>
            </a:xfrm>
            <a:prstGeom prst="line">
              <a:avLst/>
            </a:prstGeom>
            <a:ln w="28575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904835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11</a:t>
            </a:fld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0" y="25188"/>
            <a:ext cx="9198059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Формула - член </a:t>
            </a:r>
            <a:r>
              <a:rPr lang="ru-RU" sz="2400" dirty="0"/>
              <a:t>предложения. </a:t>
            </a:r>
            <a:r>
              <a:rPr lang="ru-RU" sz="2400" dirty="0" smtClean="0"/>
              <a:t>Требует знаков препинания.</a:t>
            </a:r>
          </a:p>
          <a:p>
            <a:endParaRPr lang="ru-RU" sz="2400" dirty="0"/>
          </a:p>
          <a:p>
            <a:r>
              <a:rPr lang="ru-RU" sz="2400" dirty="0" smtClean="0"/>
              <a:t>Необходимо расшифровывать все обозначения в формуле. Если символ не расшифрован до формулы, он расшифровывается сразу после нее: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после формулы ставится </a:t>
            </a:r>
            <a:r>
              <a:rPr lang="ru-RU" sz="2400" dirty="0" smtClean="0"/>
              <a:t>запятая, пропускается </a:t>
            </a:r>
            <a:r>
              <a:rPr lang="ru-RU" sz="2400" dirty="0"/>
              <a:t>строка </a:t>
            </a:r>
            <a:r>
              <a:rPr lang="ru-RU" sz="2400" dirty="0" err="1" smtClean="0"/>
              <a:t>инт</a:t>
            </a:r>
            <a:r>
              <a:rPr lang="ru-RU" sz="2400" dirty="0" smtClean="0"/>
              <a:t>. 1,0;</a:t>
            </a:r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с левого края листа без абзацного отступа пишется слово «где» (с маленькой буквы);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буква </a:t>
            </a:r>
            <a:r>
              <a:rPr lang="ru-RU" sz="2400" dirty="0"/>
              <a:t>под буквой расшифровываются обозначения. После каждой расшифровки ставится точка с запятой, а в конце </a:t>
            </a:r>
            <a:r>
              <a:rPr lang="ru-RU" sz="2400" dirty="0" smtClean="0"/>
              <a:t>всего – </a:t>
            </a:r>
            <a:r>
              <a:rPr lang="ru-RU" sz="2400" dirty="0"/>
              <a:t>точка.</a:t>
            </a:r>
          </a:p>
          <a:p>
            <a:endParaRPr lang="ru-RU" sz="2400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444227" y="3738771"/>
            <a:ext cx="8232229" cy="3002597"/>
            <a:chOff x="251520" y="3506018"/>
            <a:chExt cx="8232229" cy="3002597"/>
          </a:xfrm>
        </p:grpSpPr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3599171"/>
              <a:ext cx="4792893" cy="13300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2" name="Прямая со стрелкой 11"/>
            <p:cNvCxnSpPr/>
            <p:nvPr/>
          </p:nvCxnSpPr>
          <p:spPr>
            <a:xfrm flipV="1">
              <a:off x="1115616" y="4191437"/>
              <a:ext cx="0" cy="677723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 стрелкой 12"/>
            <p:cNvCxnSpPr/>
            <p:nvPr/>
          </p:nvCxnSpPr>
          <p:spPr>
            <a:xfrm flipH="1">
              <a:off x="4572000" y="3861049"/>
              <a:ext cx="504056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 стрелкой 13"/>
            <p:cNvCxnSpPr/>
            <p:nvPr/>
          </p:nvCxnSpPr>
          <p:spPr>
            <a:xfrm flipH="1">
              <a:off x="4067944" y="4454364"/>
              <a:ext cx="504056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5076056" y="3506018"/>
              <a:ext cx="931665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rgbClr val="FF0000"/>
                  </a:solidFill>
                </a:rPr>
                <a:t>запятая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51520" y="3717032"/>
              <a:ext cx="2360711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rgbClr val="FF0000"/>
                  </a:solidFill>
                </a:rPr>
                <a:t>нет абзацного отступа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11089" y="4953875"/>
              <a:ext cx="1899879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rgbClr val="FF0000"/>
                  </a:solidFill>
                </a:rPr>
                <a:t>буква под буквой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414148" y="4006771"/>
              <a:ext cx="1692579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rgbClr val="FF0000"/>
                  </a:solidFill>
                </a:rPr>
                <a:t>точка с запятой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pic>
          <p:nvPicPr>
            <p:cNvPr id="1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7944" y="5351042"/>
              <a:ext cx="4415805" cy="7576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20" name="Прямая со стрелкой 19"/>
            <p:cNvCxnSpPr/>
            <p:nvPr/>
          </p:nvCxnSpPr>
          <p:spPr>
            <a:xfrm flipH="1">
              <a:off x="4464496" y="5589240"/>
              <a:ext cx="504056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4358195" y="5003884"/>
              <a:ext cx="1188723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rgbClr val="FF0000"/>
                  </a:solidFill>
                </a:rPr>
                <a:t>табуляция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977638" y="6139283"/>
              <a:ext cx="1846916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rgbClr val="FF0000"/>
                  </a:solidFill>
                </a:rPr>
                <a:t>абзацный отступ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cxnSp>
          <p:nvCxnSpPr>
            <p:cNvPr id="23" name="Прямая со стрелкой 22"/>
            <p:cNvCxnSpPr/>
            <p:nvPr/>
          </p:nvCxnSpPr>
          <p:spPr>
            <a:xfrm flipH="1">
              <a:off x="4217504" y="5949280"/>
              <a:ext cx="504056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6121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12</a:t>
            </a:fld>
            <a:endParaRPr lang="ru-RU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-85402"/>
            <a:ext cx="9144000" cy="92211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2. </a:t>
            </a:r>
            <a:r>
              <a:rPr lang="ru-RU" b="1" dirty="0">
                <a:solidFill>
                  <a:srgbClr val="FF0000"/>
                </a:solidFill>
              </a:rPr>
              <a:t>Оформление </a:t>
            </a:r>
            <a:r>
              <a:rPr lang="ru-RU" b="1" dirty="0" smtClean="0">
                <a:solidFill>
                  <a:srgbClr val="FF0000"/>
                </a:solidFill>
              </a:rPr>
              <a:t>таблиц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764704"/>
            <a:ext cx="89289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Таблицу предваряет ссылка в </a:t>
            </a:r>
            <a:r>
              <a:rPr lang="ru-RU" sz="2400" dirty="0"/>
              <a:t>виде:</a:t>
            </a:r>
          </a:p>
          <a:p>
            <a:r>
              <a:rPr lang="ru-RU" sz="2400" dirty="0"/>
              <a:t>«Результаты… приведены в таблице 3.1</a:t>
            </a:r>
            <a:r>
              <a:rPr lang="ru-RU" sz="2400" dirty="0" smtClean="0"/>
              <a:t>», «</a:t>
            </a:r>
            <a:r>
              <a:rPr lang="ru-RU" sz="2400" dirty="0"/>
              <a:t>В таблице 3.2 записаны </a:t>
            </a:r>
            <a:r>
              <a:rPr lang="ru-RU" sz="2400" dirty="0" smtClean="0"/>
              <a:t>…», «</a:t>
            </a:r>
            <a:r>
              <a:rPr lang="ru-RU" sz="2400" dirty="0"/>
              <a:t>В таблицу 3.3 вынесены …».</a:t>
            </a:r>
          </a:p>
          <a:p>
            <a:r>
              <a:rPr lang="ru-RU" sz="2400" dirty="0"/>
              <a:t>Таблица должна располагаться непосредственно после </a:t>
            </a:r>
            <a:r>
              <a:rPr lang="ru-RU" sz="2400" dirty="0" smtClean="0"/>
              <a:t>упоминания. </a:t>
            </a:r>
            <a:endParaRPr lang="ru-RU" sz="2400" dirty="0"/>
          </a:p>
        </p:txBody>
      </p:sp>
      <p:pic>
        <p:nvPicPr>
          <p:cNvPr id="9" name="Рисунок 8"/>
          <p:cNvPicPr/>
          <p:nvPr/>
        </p:nvPicPr>
        <p:blipFill rotWithShape="1">
          <a:blip r:embed="rId2"/>
          <a:srcRect l="10651"/>
          <a:stretch/>
        </p:blipFill>
        <p:spPr>
          <a:xfrm>
            <a:off x="15145" y="2679423"/>
            <a:ext cx="5307700" cy="2941955"/>
          </a:xfrm>
          <a:prstGeom prst="rect">
            <a:avLst/>
          </a:prstGeom>
        </p:spPr>
      </p:pic>
      <p:pic>
        <p:nvPicPr>
          <p:cNvPr id="10" name="Рисунок 9"/>
          <p:cNvPicPr/>
          <p:nvPr/>
        </p:nvPicPr>
        <p:blipFill>
          <a:blip r:embed="rId3"/>
          <a:stretch>
            <a:fillRect/>
          </a:stretch>
        </p:blipFill>
        <p:spPr>
          <a:xfrm>
            <a:off x="2771800" y="4941168"/>
            <a:ext cx="5940425" cy="1621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65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13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116632"/>
            <a:ext cx="8928992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Структура таблицы:</a:t>
            </a:r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r>
              <a:rPr lang="ru-RU" sz="2400" dirty="0" smtClean="0"/>
              <a:t>Нумерация таблицы: сквозная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по тексту работы – номер из одного числа;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/>
              <a:t>по разделам – номер из двух чисел «номер </a:t>
            </a:r>
            <a:r>
              <a:rPr lang="ru-RU" sz="2400" b="1" dirty="0" err="1" smtClean="0"/>
              <a:t>раздела».«номер</a:t>
            </a:r>
            <a:r>
              <a:rPr lang="ru-RU" sz="2400" b="1" dirty="0" smtClean="0"/>
              <a:t> таблицы в разделе»</a:t>
            </a:r>
            <a:endParaRPr lang="ru-RU" sz="2400" b="1" dirty="0"/>
          </a:p>
          <a:p>
            <a:r>
              <a:rPr lang="ru-RU" sz="2400" b="1" dirty="0" smtClean="0"/>
              <a:t>Нельзя использовать диагональные линии для разделения заголовков и подзаголовков граф и боковика.</a:t>
            </a:r>
          </a:p>
          <a:p>
            <a:r>
              <a:rPr lang="ru-RU" sz="2400" b="1" dirty="0" smtClean="0"/>
              <a:t>В заголовке нет переносов.</a:t>
            </a:r>
            <a:endParaRPr lang="ru-RU" sz="2400" b="1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532" y="578297"/>
            <a:ext cx="9144000" cy="330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07126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496" y="44624"/>
            <a:ext cx="885698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Заголовок таблицы обязателен.</a:t>
            </a:r>
          </a:p>
          <a:p>
            <a:r>
              <a:rPr lang="ru-RU" sz="2400" dirty="0"/>
              <a:t>Вид заголовка: </a:t>
            </a: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без абзацного отступа слово </a:t>
            </a:r>
            <a:r>
              <a:rPr lang="ru-RU" sz="2400" dirty="0"/>
              <a:t>«Таблица» (обычный шрифт без разрядки), номер и </a:t>
            </a:r>
            <a:r>
              <a:rPr lang="ru-RU" sz="2400" dirty="0" smtClean="0"/>
              <a:t>(желательно) название таблицы; </a:t>
            </a:r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н</a:t>
            </a:r>
            <a:r>
              <a:rPr lang="ru-RU" sz="2400" dirty="0" smtClean="0"/>
              <a:t>омер </a:t>
            </a:r>
            <a:r>
              <a:rPr lang="ru-RU" sz="2400" dirty="0"/>
              <a:t>от названия таблицы отделен </a:t>
            </a:r>
            <a:r>
              <a:rPr lang="ru-RU" sz="2400" dirty="0" smtClean="0"/>
              <a:t>тире;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точки </a:t>
            </a:r>
            <a:r>
              <a:rPr lang="ru-RU" sz="2400" dirty="0"/>
              <a:t>в конце номера и в конце названия не ставятся</a:t>
            </a:r>
            <a:r>
              <a:rPr lang="ru-RU" sz="24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если </a:t>
            </a:r>
            <a:r>
              <a:rPr lang="ru-RU" sz="2400" dirty="0"/>
              <a:t>название из нескольких строк, то вторая и далее строки выравниваются «буква под буквой» относительно первой буквы названия таблицы.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/>
          </a:p>
        </p:txBody>
      </p:sp>
      <p:pic>
        <p:nvPicPr>
          <p:cNvPr id="10" name="Рисунок 9"/>
          <p:cNvPicPr/>
          <p:nvPr/>
        </p:nvPicPr>
        <p:blipFill rotWithShape="1">
          <a:blip r:embed="rId2"/>
          <a:srcRect l="11701" t="14404" r="4351"/>
          <a:stretch/>
        </p:blipFill>
        <p:spPr>
          <a:xfrm>
            <a:off x="1043608" y="2348880"/>
            <a:ext cx="7056445" cy="1728192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14</a:t>
            </a:fld>
            <a:endParaRPr lang="ru-RU"/>
          </a:p>
        </p:txBody>
      </p:sp>
      <p:pic>
        <p:nvPicPr>
          <p:cNvPr id="11" name="Рисунок 10"/>
          <p:cNvPicPr/>
          <p:nvPr/>
        </p:nvPicPr>
        <p:blipFill>
          <a:blip r:embed="rId3"/>
          <a:stretch>
            <a:fillRect/>
          </a:stretch>
        </p:blipFill>
        <p:spPr>
          <a:xfrm>
            <a:off x="1284518" y="5301208"/>
            <a:ext cx="6887882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89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15</a:t>
            </a:fld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548680"/>
            <a:ext cx="7330058" cy="2416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7504" y="1916832"/>
            <a:ext cx="91570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1,0 </a:t>
            </a:r>
            <a:r>
              <a:rPr lang="ru-RU" dirty="0" err="1" smtClean="0">
                <a:solidFill>
                  <a:srgbClr val="FF0000"/>
                </a:solidFill>
              </a:rPr>
              <a:t>инт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7" name="Прямая соединительная линия 6"/>
          <p:cNvCxnSpPr>
            <a:endCxn id="6" idx="3"/>
          </p:cNvCxnSpPr>
          <p:nvPr/>
        </p:nvCxnSpPr>
        <p:spPr>
          <a:xfrm flipH="1">
            <a:off x="1023204" y="1340768"/>
            <a:ext cx="956508" cy="760730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endCxn id="6" idx="3"/>
          </p:cNvCxnSpPr>
          <p:nvPr/>
        </p:nvCxnSpPr>
        <p:spPr>
          <a:xfrm flipH="1" flipV="1">
            <a:off x="1023204" y="2101498"/>
            <a:ext cx="956508" cy="607422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308304" y="836712"/>
            <a:ext cx="91570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1,5 </a:t>
            </a:r>
            <a:r>
              <a:rPr lang="ru-RU" dirty="0" err="1" smtClean="0">
                <a:solidFill>
                  <a:srgbClr val="FF0000"/>
                </a:solidFill>
              </a:rPr>
              <a:t>инт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flipV="1">
            <a:off x="6660232" y="1206044"/>
            <a:ext cx="1085518" cy="303711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1" y="3429000"/>
            <a:ext cx="7509847" cy="2252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121417" y="4437112"/>
            <a:ext cx="91570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1,0 </a:t>
            </a:r>
            <a:r>
              <a:rPr lang="ru-RU" dirty="0" err="1" smtClean="0">
                <a:solidFill>
                  <a:srgbClr val="FF0000"/>
                </a:solidFill>
              </a:rPr>
              <a:t>инт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21" name="Прямая соединительная линия 20"/>
          <p:cNvCxnSpPr>
            <a:endCxn id="20" idx="3"/>
          </p:cNvCxnSpPr>
          <p:nvPr/>
        </p:nvCxnSpPr>
        <p:spPr>
          <a:xfrm flipH="1">
            <a:off x="1037117" y="3861048"/>
            <a:ext cx="956508" cy="760730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endCxn id="20" idx="3"/>
          </p:cNvCxnSpPr>
          <p:nvPr/>
        </p:nvCxnSpPr>
        <p:spPr>
          <a:xfrm flipH="1" flipV="1">
            <a:off x="1037117" y="4621778"/>
            <a:ext cx="956508" cy="751438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endCxn id="20" idx="3"/>
          </p:cNvCxnSpPr>
          <p:nvPr/>
        </p:nvCxnSpPr>
        <p:spPr>
          <a:xfrm flipH="1">
            <a:off x="1037117" y="4149080"/>
            <a:ext cx="1179022" cy="472698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978855" y="3429000"/>
            <a:ext cx="91570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1,5 </a:t>
            </a:r>
            <a:r>
              <a:rPr lang="ru-RU" dirty="0" err="1" smtClean="0">
                <a:solidFill>
                  <a:srgbClr val="FF0000"/>
                </a:solidFill>
              </a:rPr>
              <a:t>инт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 flipV="1">
            <a:off x="5330783" y="3798333"/>
            <a:ext cx="1085518" cy="587096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40535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16</a:t>
            </a:fld>
            <a:endParaRPr lang="ru-RU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76672"/>
            <a:ext cx="6429727" cy="1928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2441224" y="845989"/>
            <a:ext cx="0" cy="86409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203848" y="1926109"/>
            <a:ext cx="3448508" cy="369332"/>
          </a:xfrm>
          <a:prstGeom prst="rect">
            <a:avLst/>
          </a:prstGeom>
          <a:solidFill>
            <a:srgbClr val="FFFF00">
              <a:alpha val="80000"/>
            </a:srgbClr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Буква под буквой, без переносов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441224" y="1710085"/>
            <a:ext cx="762624" cy="504056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331640" y="404664"/>
            <a:ext cx="5935000" cy="369332"/>
          </a:xfrm>
          <a:prstGeom prst="rect">
            <a:avLst/>
          </a:prstGeom>
          <a:solidFill>
            <a:srgbClr val="FFFF00">
              <a:alpha val="80000"/>
            </a:srgbClr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Выравнивание по левому краю, без абзацного отступа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10" name="Прямая соединительная линия 9"/>
          <p:cNvCxnSpPr>
            <a:endCxn id="9" idx="2"/>
          </p:cNvCxnSpPr>
          <p:nvPr/>
        </p:nvCxnSpPr>
        <p:spPr>
          <a:xfrm flipV="1">
            <a:off x="4139952" y="773996"/>
            <a:ext cx="159188" cy="206732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Рисунок 15"/>
          <p:cNvPicPr/>
          <p:nvPr/>
        </p:nvPicPr>
        <p:blipFill>
          <a:blip r:embed="rId3"/>
          <a:stretch>
            <a:fillRect/>
          </a:stretch>
        </p:blipFill>
        <p:spPr>
          <a:xfrm>
            <a:off x="1403648" y="3398808"/>
            <a:ext cx="5940425" cy="2146300"/>
          </a:xfrm>
          <a:prstGeom prst="rect">
            <a:avLst/>
          </a:prstGeom>
        </p:spPr>
      </p:pic>
      <p:sp>
        <p:nvSpPr>
          <p:cNvPr id="17" name="Скругленный прямоугольник 16"/>
          <p:cNvSpPr/>
          <p:nvPr/>
        </p:nvSpPr>
        <p:spPr>
          <a:xfrm>
            <a:off x="1403649" y="4797152"/>
            <a:ext cx="3091802" cy="36004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572000" y="4787860"/>
            <a:ext cx="883575" cy="369332"/>
          </a:xfrm>
          <a:prstGeom prst="rect">
            <a:avLst/>
          </a:prstGeom>
          <a:solidFill>
            <a:srgbClr val="FFFF00">
              <a:alpha val="80000"/>
            </a:srgbClr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Сноски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615379" y="5569714"/>
            <a:ext cx="1430200" cy="369332"/>
          </a:xfrm>
          <a:prstGeom prst="rect">
            <a:avLst/>
          </a:prstGeom>
          <a:solidFill>
            <a:srgbClr val="FFFF00">
              <a:alpha val="80000"/>
            </a:srgbClr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Примечание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20" name="Прямая соединительная линия 19"/>
          <p:cNvCxnSpPr>
            <a:endCxn id="19" idx="1"/>
          </p:cNvCxnSpPr>
          <p:nvPr/>
        </p:nvCxnSpPr>
        <p:spPr>
          <a:xfrm>
            <a:off x="2855948" y="5517232"/>
            <a:ext cx="759431" cy="237148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48563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17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61900" y="188640"/>
            <a:ext cx="88025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Интервалы:</a:t>
            </a:r>
            <a:endParaRPr lang="ru-RU" sz="2400" dirty="0"/>
          </a:p>
          <a:p>
            <a:r>
              <a:rPr lang="ru-RU" sz="2400" dirty="0"/>
              <a:t>‑ до заголовка 1 пустая строка </a:t>
            </a:r>
            <a:r>
              <a:rPr lang="ru-RU" sz="2400" dirty="0" smtClean="0"/>
              <a:t>интервал 1,0;</a:t>
            </a:r>
            <a:endParaRPr lang="ru-RU" sz="2400" dirty="0"/>
          </a:p>
          <a:p>
            <a:r>
              <a:rPr lang="ru-RU" sz="2400" dirty="0"/>
              <a:t>‑ если заголовок на одну строку, межстрочный интервал 1,5;</a:t>
            </a:r>
          </a:p>
          <a:p>
            <a:r>
              <a:rPr lang="ru-RU" sz="2400" dirty="0"/>
              <a:t>‑ если заголовок на несколько строк, то все строки, кроме последней, </a:t>
            </a:r>
            <a:r>
              <a:rPr lang="ru-RU" sz="2400" dirty="0" smtClean="0"/>
              <a:t>интервал 1,0; </a:t>
            </a:r>
            <a:r>
              <a:rPr lang="ru-RU" sz="2400" dirty="0"/>
              <a:t>последняя – </a:t>
            </a:r>
            <a:r>
              <a:rPr lang="ru-RU" sz="2400" dirty="0" smtClean="0"/>
              <a:t>1,5;</a:t>
            </a:r>
            <a:endParaRPr lang="ru-RU" sz="2400" dirty="0"/>
          </a:p>
          <a:p>
            <a:r>
              <a:rPr lang="ru-RU" sz="2400" dirty="0"/>
              <a:t>‑ после таблицы до последующего текста 1 пустая строка </a:t>
            </a:r>
            <a:r>
              <a:rPr lang="ru-RU" sz="2400" dirty="0" smtClean="0"/>
              <a:t>интервал 1,0.</a:t>
            </a:r>
            <a:endParaRPr lang="ru-RU" sz="2400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1592981" y="2996952"/>
            <a:ext cx="5940425" cy="3070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403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18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8526" y="-27384"/>
            <a:ext cx="901797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Перенос таблицы (деление по вертикали):</a:t>
            </a:r>
            <a:endParaRPr lang="ru-RU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/>
              <a:t>на втором </a:t>
            </a:r>
            <a:r>
              <a:rPr lang="ru-RU" sz="2400" dirty="0"/>
              <a:t>листе </a:t>
            </a:r>
            <a:r>
              <a:rPr lang="ru-RU" sz="2400" dirty="0" smtClean="0"/>
              <a:t>без </a:t>
            </a:r>
            <a:r>
              <a:rPr lang="ru-RU" sz="2400" dirty="0"/>
              <a:t>абзацного отступа обычным шрифтом </a:t>
            </a:r>
            <a:r>
              <a:rPr lang="ru-RU" sz="2400" dirty="0" smtClean="0"/>
              <a:t>пишется «</a:t>
            </a:r>
            <a:r>
              <a:rPr lang="ru-RU" sz="2400" dirty="0"/>
              <a:t>Продолжение таблицы </a:t>
            </a:r>
            <a:r>
              <a:rPr lang="ru-RU" sz="2400" dirty="0" smtClean="0"/>
              <a:t>…» </a:t>
            </a:r>
            <a:r>
              <a:rPr lang="ru-RU" sz="2400" dirty="0"/>
              <a:t>или </a:t>
            </a:r>
            <a:r>
              <a:rPr lang="ru-RU" sz="2400" dirty="0" smtClean="0"/>
              <a:t>«Окончание </a:t>
            </a:r>
            <a:r>
              <a:rPr lang="ru-RU" sz="2400" dirty="0"/>
              <a:t>таблицы …» </a:t>
            </a:r>
            <a:r>
              <a:rPr lang="ru-RU" sz="2400" dirty="0" smtClean="0"/>
              <a:t>(интервал 1,5) и </a:t>
            </a:r>
            <a:r>
              <a:rPr lang="ru-RU" sz="2400" dirty="0"/>
              <a:t>указывается номер таблицы</a:t>
            </a:r>
            <a:r>
              <a:rPr lang="ru-RU" sz="2400" dirty="0" smtClean="0"/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/>
              <a:t>повторяется головка таблицы;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492896"/>
            <a:ext cx="6734175" cy="180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437112"/>
            <a:ext cx="622935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Прямая со стрелкой 8"/>
          <p:cNvCxnSpPr/>
          <p:nvPr/>
        </p:nvCxnSpPr>
        <p:spPr>
          <a:xfrm flipH="1">
            <a:off x="2267744" y="4941168"/>
            <a:ext cx="2160240" cy="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437701" y="4571836"/>
            <a:ext cx="146341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Интервал 1,5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3528" y="4991153"/>
            <a:ext cx="1424429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Повторение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головки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241481" y="4991153"/>
            <a:ext cx="6183605" cy="27318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.</a:t>
            </a:r>
            <a:endParaRPr lang="ru-RU" dirty="0"/>
          </a:p>
        </p:txBody>
      </p:sp>
      <p:cxnSp>
        <p:nvCxnSpPr>
          <p:cNvPr id="16" name="Прямая соединительная линия 15"/>
          <p:cNvCxnSpPr>
            <a:endCxn id="14" idx="3"/>
          </p:cNvCxnSpPr>
          <p:nvPr/>
        </p:nvCxnSpPr>
        <p:spPr>
          <a:xfrm flipH="1">
            <a:off x="1747957" y="5153590"/>
            <a:ext cx="447779" cy="160729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4135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19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8526" y="-27384"/>
            <a:ext cx="901797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Перенос таблицы (деление по вертикали):</a:t>
            </a:r>
            <a:endParaRPr lang="ru-RU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/>
              <a:t>надпись </a:t>
            </a:r>
            <a:r>
              <a:rPr lang="ru-RU" sz="2400" dirty="0"/>
              <a:t>«Продолжение таблицы» </a:t>
            </a:r>
            <a:r>
              <a:rPr lang="ru-RU" sz="2400" dirty="0" smtClean="0"/>
              <a:t>можно не указывать, </a:t>
            </a:r>
            <a:r>
              <a:rPr lang="ru-RU" sz="2400" dirty="0"/>
              <a:t>при этом необходимо повторять </a:t>
            </a:r>
            <a:r>
              <a:rPr lang="ru-RU" sz="2400" dirty="0" smtClean="0"/>
              <a:t>головку таблицы </a:t>
            </a:r>
            <a:r>
              <a:rPr lang="ru-RU" sz="2400" dirty="0"/>
              <a:t>на каждой </a:t>
            </a:r>
            <a:r>
              <a:rPr lang="ru-RU" sz="2400" dirty="0" smtClean="0"/>
              <a:t>странице;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endParaRPr lang="ru-RU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/>
              <a:t>вместо повторения головки можно вставить нумерацию столбцов после головки. На новой странице повторять только номера столбцов</a:t>
            </a:r>
            <a:endParaRPr lang="ru-RU" sz="2400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84784"/>
            <a:ext cx="6334125" cy="112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18" r="17083"/>
          <a:stretch/>
        </p:blipFill>
        <p:spPr bwMode="auto">
          <a:xfrm>
            <a:off x="4427984" y="2132856"/>
            <a:ext cx="4416724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9"/>
          <a:stretch/>
        </p:blipFill>
        <p:spPr bwMode="auto">
          <a:xfrm>
            <a:off x="109773" y="4469008"/>
            <a:ext cx="6378875" cy="162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5507233"/>
            <a:ext cx="6381750" cy="118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732240" y="4291355"/>
            <a:ext cx="190520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Номера столбцов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07407" y="5028028"/>
            <a:ext cx="6183605" cy="25536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.</a:t>
            </a:r>
            <a:endParaRPr lang="ru-RU" dirty="0"/>
          </a:p>
        </p:txBody>
      </p:sp>
      <p:cxnSp>
        <p:nvCxnSpPr>
          <p:cNvPr id="12" name="Прямая соединительная линия 11"/>
          <p:cNvCxnSpPr>
            <a:stCxn id="11" idx="3"/>
            <a:endCxn id="10" idx="1"/>
          </p:cNvCxnSpPr>
          <p:nvPr/>
        </p:nvCxnSpPr>
        <p:spPr>
          <a:xfrm flipV="1">
            <a:off x="6391012" y="4476021"/>
            <a:ext cx="341228" cy="679691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Скругленный прямоугольник 12"/>
          <p:cNvSpPr/>
          <p:nvPr/>
        </p:nvSpPr>
        <p:spPr>
          <a:xfrm>
            <a:off x="2046643" y="5970099"/>
            <a:ext cx="6183605" cy="25536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732240" y="4941168"/>
            <a:ext cx="2347759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Повторение номеров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столбцов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flipV="1">
            <a:off x="6386022" y="5297718"/>
            <a:ext cx="341228" cy="679691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452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85402"/>
            <a:ext cx="9144000" cy="92211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1. </a:t>
            </a:r>
            <a:r>
              <a:rPr lang="ru-RU" b="1" dirty="0">
                <a:solidFill>
                  <a:srgbClr val="FF0000"/>
                </a:solidFill>
              </a:rPr>
              <a:t>Оформление </a:t>
            </a:r>
            <a:r>
              <a:rPr lang="ru-RU" b="1" dirty="0" smtClean="0">
                <a:solidFill>
                  <a:srgbClr val="FF0000"/>
                </a:solidFill>
              </a:rPr>
              <a:t>формул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2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5496" y="764704"/>
            <a:ext cx="89289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Формулы </a:t>
            </a:r>
            <a:r>
              <a:rPr lang="ru-RU" sz="2400" dirty="0"/>
              <a:t>желательно набирать </a:t>
            </a:r>
            <a:r>
              <a:rPr lang="ru-RU" sz="2400" dirty="0" smtClean="0"/>
              <a:t>в </a:t>
            </a:r>
            <a:r>
              <a:rPr lang="en-US" sz="2400" dirty="0" err="1" smtClean="0"/>
              <a:t>MathType</a:t>
            </a:r>
            <a:r>
              <a:rPr lang="en-US" sz="2400" dirty="0" smtClean="0"/>
              <a:t> (Microsoft Equation)</a:t>
            </a:r>
            <a:r>
              <a:rPr lang="ru-RU" sz="2400" dirty="0" smtClean="0"/>
              <a:t>.</a:t>
            </a:r>
            <a:endParaRPr lang="ru-RU" sz="2400" dirty="0"/>
          </a:p>
          <a:p>
            <a:r>
              <a:rPr lang="ru-RU" sz="2400" dirty="0" smtClean="0"/>
              <a:t>Буквы </a:t>
            </a:r>
            <a:r>
              <a:rPr lang="ru-RU" sz="2400" dirty="0"/>
              <a:t>формул </a:t>
            </a:r>
            <a:r>
              <a:rPr lang="ru-RU" sz="2400" dirty="0" smtClean="0"/>
              <a:t>должны совпадать </a:t>
            </a:r>
            <a:r>
              <a:rPr lang="ru-RU" sz="2400" dirty="0"/>
              <a:t>с размером текста </a:t>
            </a:r>
            <a:r>
              <a:rPr lang="ru-RU" sz="2400" dirty="0" smtClean="0"/>
              <a:t>ПЗ: 14 кегль. </a:t>
            </a:r>
            <a:endParaRPr lang="en-US" sz="2400" dirty="0" smtClean="0"/>
          </a:p>
          <a:p>
            <a:r>
              <a:rPr lang="ru-RU" sz="2400" dirty="0" smtClean="0"/>
              <a:t>Математические функции (</a:t>
            </a:r>
            <a:r>
              <a:rPr lang="en-US" sz="2400" dirty="0" smtClean="0"/>
              <a:t>sin, ln, …) - </a:t>
            </a:r>
            <a:r>
              <a:rPr lang="ru-RU" sz="2400" dirty="0" smtClean="0"/>
              <a:t>прямо</a:t>
            </a:r>
            <a:endParaRPr lang="en-US" sz="2400" dirty="0" smtClean="0"/>
          </a:p>
          <a:p>
            <a:r>
              <a:rPr lang="ru-RU" sz="2400" dirty="0" smtClean="0"/>
              <a:t>Настройка размера в </a:t>
            </a:r>
            <a:r>
              <a:rPr lang="en-US" sz="2400" dirty="0" err="1" smtClean="0"/>
              <a:t>MathType</a:t>
            </a:r>
            <a:r>
              <a:rPr lang="ru-RU" sz="2400" dirty="0" smtClean="0"/>
              <a:t> (проценты от полного размера)</a:t>
            </a:r>
            <a:r>
              <a:rPr lang="en-US" sz="2400" dirty="0" smtClean="0"/>
              <a:t>: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12" y="2348880"/>
            <a:ext cx="4104455" cy="2683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420888"/>
            <a:ext cx="4973280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Рисунок 1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5101590"/>
            <a:ext cx="4762500" cy="175641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3491880" y="4639925"/>
            <a:ext cx="37936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Настройка размера в кегле: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6115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20</a:t>
            </a:fld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9"/>
            <a:ext cx="5953549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467544" y="908720"/>
            <a:ext cx="5616624" cy="5760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1608351"/>
            <a:ext cx="615719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НЕПРАВИЛЬНО!</a:t>
            </a:r>
            <a:r>
              <a:rPr lang="ru-RU" dirty="0" smtClean="0">
                <a:solidFill>
                  <a:srgbClr val="FF0000"/>
                </a:solidFill>
              </a:rPr>
              <a:t> Название таблицы висит в конце страницы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553216"/>
            <a:ext cx="5953549" cy="319172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004374" y="3430741"/>
            <a:ext cx="602401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ПРАВИЛЬНО! </a:t>
            </a:r>
            <a:r>
              <a:rPr lang="ru-RU" dirty="0" smtClean="0">
                <a:solidFill>
                  <a:srgbClr val="FF0000"/>
                </a:solidFill>
              </a:rPr>
              <a:t>Таблицу перенесли на следующую страницу,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на пустое место вставили абзац, шедший за таблицей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835696" y="2763676"/>
            <a:ext cx="5616624" cy="5760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.</a:t>
            </a:r>
            <a:endParaRPr lang="ru-RU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907704" y="5229200"/>
            <a:ext cx="86409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6003534" y="2680042"/>
            <a:ext cx="86409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91748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747" y="836712"/>
            <a:ext cx="6323308" cy="1365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21</a:t>
            </a:fld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620956" y="2293623"/>
            <a:ext cx="4218889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Двойная линия между частями таблицы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797164" y="1467532"/>
            <a:ext cx="360040" cy="71770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187624" y="652046"/>
            <a:ext cx="2376263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Повторение головки</a:t>
            </a:r>
          </a:p>
        </p:txBody>
      </p:sp>
      <p:cxnSp>
        <p:nvCxnSpPr>
          <p:cNvPr id="15" name="Прямая соединительная линия 14"/>
          <p:cNvCxnSpPr>
            <a:endCxn id="13" idx="2"/>
          </p:cNvCxnSpPr>
          <p:nvPr/>
        </p:nvCxnSpPr>
        <p:spPr>
          <a:xfrm flipH="1" flipV="1">
            <a:off x="2375756" y="1021378"/>
            <a:ext cx="612068" cy="498221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 flipV="1">
            <a:off x="2375756" y="1021378"/>
            <a:ext cx="2545916" cy="498221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564" y="2852936"/>
            <a:ext cx="3227176" cy="2012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96219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22</a:t>
            </a:fld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4664"/>
            <a:ext cx="7835403" cy="1368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827584" y="908719"/>
            <a:ext cx="432048" cy="86417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259632" y="1772895"/>
            <a:ext cx="602401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При необходимости нумерации строк с данными, номер вносится в текст ячеек первого столбца</a:t>
            </a:r>
          </a:p>
        </p:txBody>
      </p:sp>
    </p:spTree>
    <p:extLst>
      <p:ext uri="{BB962C8B-B14F-4D97-AF65-F5344CB8AC3E}">
        <p14:creationId xmlns:p14="http://schemas.microsoft.com/office/powerpoint/2010/main" val="32307888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8526" y="-27384"/>
            <a:ext cx="901797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Перенос таблицы (деление по горизонтали):</a:t>
            </a:r>
            <a:endParaRPr lang="ru-RU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/>
              <a:t>после первой части таблицы ставится 1 строка </a:t>
            </a:r>
            <a:r>
              <a:rPr lang="ru-RU" sz="2400" dirty="0" err="1" smtClean="0"/>
              <a:t>инт</a:t>
            </a:r>
            <a:r>
              <a:rPr lang="ru-RU" sz="2400" dirty="0" smtClean="0"/>
              <a:t> 1,0;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/>
              <a:t>на новой строке «Продолжение </a:t>
            </a:r>
            <a:r>
              <a:rPr lang="ru-RU" sz="2400" dirty="0"/>
              <a:t>таблицы </a:t>
            </a:r>
            <a:r>
              <a:rPr lang="ru-RU" sz="2400" dirty="0" smtClean="0"/>
              <a:t>…» </a:t>
            </a:r>
            <a:r>
              <a:rPr lang="ru-RU" sz="2400" dirty="0"/>
              <a:t>или </a:t>
            </a:r>
            <a:r>
              <a:rPr lang="ru-RU" sz="2400" dirty="0" smtClean="0"/>
              <a:t>«Окончание </a:t>
            </a:r>
            <a:r>
              <a:rPr lang="ru-RU" sz="2400" dirty="0"/>
              <a:t>таблицы …» </a:t>
            </a:r>
            <a:r>
              <a:rPr lang="ru-RU" sz="2400" dirty="0" smtClean="0"/>
              <a:t>(интервал 1,5) и номер </a:t>
            </a:r>
            <a:r>
              <a:rPr lang="ru-RU" sz="2400" dirty="0"/>
              <a:t>таблицы</a:t>
            </a:r>
            <a:r>
              <a:rPr lang="ru-RU" sz="2400" dirty="0" smtClean="0"/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/>
              <a:t>повторяется боковик таблицы;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400" dirty="0"/>
          </a:p>
          <a:p>
            <a:endParaRPr lang="ru-RU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/>
              <a:t>вместо повторения боковика можно вставить нумерацию строк;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204864"/>
            <a:ext cx="6562725" cy="206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23</a:t>
            </a:fld>
            <a:endParaRPr lang="ru-RU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2483768" y="3336323"/>
            <a:ext cx="2160240" cy="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508103" y="3174466"/>
            <a:ext cx="146341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Интервал 1,0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5536" y="3595938"/>
            <a:ext cx="1424429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Повторение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боковика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339752" y="3543798"/>
            <a:ext cx="1152128" cy="56677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.</a:t>
            </a:r>
            <a:endParaRPr lang="ru-RU" dirty="0"/>
          </a:p>
        </p:txBody>
      </p:sp>
      <p:cxnSp>
        <p:nvCxnSpPr>
          <p:cNvPr id="16" name="Прямая соединительная линия 15"/>
          <p:cNvCxnSpPr>
            <a:endCxn id="14" idx="3"/>
          </p:cNvCxnSpPr>
          <p:nvPr/>
        </p:nvCxnSpPr>
        <p:spPr>
          <a:xfrm flipH="1">
            <a:off x="1819965" y="3722241"/>
            <a:ext cx="519788" cy="196863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endCxn id="11" idx="1"/>
          </p:cNvCxnSpPr>
          <p:nvPr/>
        </p:nvCxnSpPr>
        <p:spPr>
          <a:xfrm>
            <a:off x="4644008" y="3336323"/>
            <a:ext cx="864095" cy="22809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775" y="4797152"/>
            <a:ext cx="6524625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Скругленный прямоугольник 19"/>
          <p:cNvSpPr/>
          <p:nvPr/>
        </p:nvSpPr>
        <p:spPr>
          <a:xfrm>
            <a:off x="2843808" y="5230505"/>
            <a:ext cx="1152128" cy="56677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787749" y="6093296"/>
            <a:ext cx="1152128" cy="56677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107504" y="4725144"/>
            <a:ext cx="1346972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Нумерация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строк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23" name="Прямая соединительная линия 22"/>
          <p:cNvCxnSpPr>
            <a:stCxn id="20" idx="1"/>
            <a:endCxn id="22" idx="3"/>
          </p:cNvCxnSpPr>
          <p:nvPr/>
        </p:nvCxnSpPr>
        <p:spPr>
          <a:xfrm flipH="1" flipV="1">
            <a:off x="1454476" y="5048310"/>
            <a:ext cx="1389332" cy="465581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85374" y="5631631"/>
            <a:ext cx="1424429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Повторение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нумерации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строк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27" name="Прямая соединительная линия 26"/>
          <p:cNvCxnSpPr>
            <a:stCxn id="21" idx="1"/>
            <a:endCxn id="26" idx="3"/>
          </p:cNvCxnSpPr>
          <p:nvPr/>
        </p:nvCxnSpPr>
        <p:spPr>
          <a:xfrm flipH="1" flipV="1">
            <a:off x="1509803" y="6093296"/>
            <a:ext cx="277946" cy="283386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982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24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26096" y="116632"/>
            <a:ext cx="8838391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Другие правила оформления таблицы:</a:t>
            </a:r>
          </a:p>
          <a:p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можно использовать </a:t>
            </a:r>
            <a:r>
              <a:rPr lang="ru-RU" sz="2400" dirty="0"/>
              <a:t>в таблице одинарный интервал и размер шрифта до 11. При этом на одной страницы все таблицы должны быть оформлены (интервал, размер шрифта) </a:t>
            </a:r>
            <a:r>
              <a:rPr lang="ru-RU" sz="2400" dirty="0" smtClean="0"/>
              <a:t>одинаково;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нельзя использовать графу </a:t>
            </a:r>
            <a:r>
              <a:rPr lang="ru-RU" sz="2400" dirty="0"/>
              <a:t>«Номер по порядку</a:t>
            </a:r>
            <a:r>
              <a:rPr lang="ru-RU" sz="2400" dirty="0" smtClean="0"/>
              <a:t>». </a:t>
            </a:r>
            <a:r>
              <a:rPr lang="ru-RU" sz="2400" dirty="0"/>
              <a:t>При</a:t>
            </a:r>
            <a:br>
              <a:rPr lang="ru-RU" sz="2400" dirty="0"/>
            </a:br>
            <a:r>
              <a:rPr lang="ru-RU" sz="2400" dirty="0"/>
              <a:t>необходимости нумерации показателей, параметров или других данных </a:t>
            </a:r>
            <a:r>
              <a:rPr lang="ru-RU" sz="2400" dirty="0" smtClean="0"/>
              <a:t>порядковые номера </a:t>
            </a:r>
            <a:r>
              <a:rPr lang="ru-RU" sz="2400" dirty="0"/>
              <a:t>следует указывать в первой графе (боковике) таблицы </a:t>
            </a:r>
            <a:r>
              <a:rPr lang="ru-RU" sz="2400" dirty="0" smtClean="0"/>
              <a:t>непосредственно перед </a:t>
            </a:r>
            <a:r>
              <a:rPr lang="ru-RU" sz="2400" dirty="0"/>
              <a:t>их </a:t>
            </a:r>
            <a:r>
              <a:rPr lang="ru-RU" sz="2400" dirty="0" smtClean="0"/>
              <a:t>наименованием;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при отсутствии значения в ячейке таблицы ставится прочерк (тире).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123202"/>
            <a:ext cx="8820472" cy="1602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185957" y="4725143"/>
            <a:ext cx="857651" cy="100023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647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789040"/>
            <a:ext cx="6010275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25</a:t>
            </a:fld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-85402"/>
            <a:ext cx="9144000" cy="92211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3. </a:t>
            </a:r>
            <a:r>
              <a:rPr lang="ru-RU" b="1" dirty="0">
                <a:solidFill>
                  <a:srgbClr val="FF0000"/>
                </a:solidFill>
              </a:rPr>
              <a:t>Оформление </a:t>
            </a:r>
            <a:r>
              <a:rPr lang="ru-RU" b="1" dirty="0" smtClean="0">
                <a:solidFill>
                  <a:srgbClr val="FF0000"/>
                </a:solidFill>
              </a:rPr>
              <a:t>рисунков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836712"/>
            <a:ext cx="892899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Рисунки вставляются в текст </a:t>
            </a:r>
            <a:r>
              <a:rPr lang="ru-RU" sz="2400" dirty="0" smtClean="0"/>
              <a:t>после </a:t>
            </a:r>
            <a:r>
              <a:rPr lang="ru-RU" sz="2400" dirty="0"/>
              <a:t>первого упоминания. Упоминание следует располагать связно в тексте предложения, например</a:t>
            </a:r>
            <a:r>
              <a:rPr lang="ru-RU" sz="2400" dirty="0" smtClean="0"/>
              <a:t>: «</a:t>
            </a:r>
            <a:r>
              <a:rPr lang="ru-RU" sz="2400" dirty="0"/>
              <a:t>На рисунке 3.1 показано</a:t>
            </a:r>
            <a:r>
              <a:rPr lang="ru-RU" sz="2400" dirty="0" smtClean="0"/>
              <a:t>…»; «</a:t>
            </a:r>
            <a:r>
              <a:rPr lang="ru-RU" sz="2400" dirty="0"/>
              <a:t>Пример … приведен на рисунке 3.2</a:t>
            </a:r>
            <a:r>
              <a:rPr lang="ru-RU" sz="2400" dirty="0" smtClean="0"/>
              <a:t>», …</a:t>
            </a:r>
            <a:endParaRPr lang="ru-RU" sz="2400" dirty="0"/>
          </a:p>
          <a:p>
            <a:r>
              <a:rPr lang="ru-RU" sz="2400" dirty="0"/>
              <a:t>Следует избегать простого названия рисунка в круглых скобках при первом упоминании рисунка.</a:t>
            </a:r>
          </a:p>
          <a:p>
            <a:r>
              <a:rPr lang="ru-RU" sz="2400" dirty="0"/>
              <a:t>Ссылка на рисунок дается в виде слова «рисунок» полностью и номера рисунка.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4644008" y="4049014"/>
            <a:ext cx="2160240" cy="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656638" y="4365104"/>
            <a:ext cx="219162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Первое упоминание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6804248" y="4049014"/>
            <a:ext cx="360040" cy="316090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91403" y="4814907"/>
            <a:ext cx="98296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Рисунок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flipV="1">
            <a:off x="3958432" y="4169332"/>
            <a:ext cx="0" cy="133716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3958432" y="5506498"/>
            <a:ext cx="1512168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2195736" y="4221088"/>
            <a:ext cx="4320480" cy="203025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671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26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116632"/>
            <a:ext cx="89289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Если рисунок не помещается на страницу </a:t>
            </a:r>
            <a:r>
              <a:rPr lang="ru-RU" sz="2400" dirty="0" smtClean="0"/>
              <a:t>после </a:t>
            </a:r>
            <a:r>
              <a:rPr lang="ru-RU" sz="2400" dirty="0"/>
              <a:t>упоминания, </a:t>
            </a:r>
            <a:r>
              <a:rPr lang="ru-RU" sz="2400" dirty="0" smtClean="0"/>
              <a:t>можно перенести </a:t>
            </a:r>
            <a:r>
              <a:rPr lang="ru-RU" sz="2400" dirty="0"/>
              <a:t>его на следующую страницу. При этом образовавшееся пустое место в конце страницы следует заполнить текстом, идущим после рисунка (даже если там начинается новый подраздел или подпункт). Исключение: нельзя переносить рисунок одного раздела в другой раздел.</a:t>
            </a:r>
          </a:p>
        </p:txBody>
      </p:sp>
      <p:pic>
        <p:nvPicPr>
          <p:cNvPr id="8" name="Рисунок 7"/>
          <p:cNvPicPr/>
          <p:nvPr/>
        </p:nvPicPr>
        <p:blipFill rotWithShape="1">
          <a:blip r:embed="rId2"/>
          <a:srcRect l="8425" r="3348" b="-880"/>
          <a:stretch/>
        </p:blipFill>
        <p:spPr bwMode="auto">
          <a:xfrm>
            <a:off x="0" y="2889515"/>
            <a:ext cx="4302359" cy="305976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/>
          <p:cNvPicPr/>
          <p:nvPr/>
        </p:nvPicPr>
        <p:blipFill rotWithShape="1">
          <a:blip r:embed="rId3"/>
          <a:srcRect l="8932" r="3650"/>
          <a:stretch/>
        </p:blipFill>
        <p:spPr>
          <a:xfrm>
            <a:off x="4693095" y="3020110"/>
            <a:ext cx="4343401" cy="2827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92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573016"/>
            <a:ext cx="6010275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27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44624"/>
            <a:ext cx="903649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После размещения рисунка можно на него повторно ссылаться в виде «(см. рисунок 2.1</a:t>
            </a:r>
            <a:r>
              <a:rPr lang="ru-RU" sz="2400" dirty="0" smtClean="0"/>
              <a:t>)».</a:t>
            </a:r>
          </a:p>
          <a:p>
            <a:endParaRPr lang="ru-RU" sz="2400" dirty="0"/>
          </a:p>
          <a:p>
            <a:r>
              <a:rPr lang="ru-RU" sz="2400" dirty="0"/>
              <a:t>Каждый рисунок должен иметь номер и подрисуночную подпись. </a:t>
            </a:r>
            <a:r>
              <a:rPr lang="ru-RU" sz="2400" dirty="0" smtClean="0"/>
              <a:t>Нумерация рисунков сплошная (в пределах работы или </a:t>
            </a:r>
            <a:r>
              <a:rPr lang="ru-RU" sz="2400" b="1" dirty="0" smtClean="0"/>
              <a:t>в пределах раздела).</a:t>
            </a:r>
          </a:p>
          <a:p>
            <a:endParaRPr lang="ru-RU" sz="2400" dirty="0"/>
          </a:p>
          <a:p>
            <a:r>
              <a:rPr lang="ru-RU" sz="2400" dirty="0" smtClean="0"/>
              <a:t>Рисунок и подрисуночная подпись оформляются с междустрочным интервалом 1,0.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7347870" y="4416714"/>
            <a:ext cx="93814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Инт</a:t>
            </a:r>
            <a:r>
              <a:rPr lang="ru-RU" dirty="0" smtClean="0">
                <a:solidFill>
                  <a:srgbClr val="FF0000"/>
                </a:solidFill>
              </a:rPr>
              <a:t>. 1,0</a:t>
            </a:r>
          </a:p>
        </p:txBody>
      </p:sp>
      <p:cxnSp>
        <p:nvCxnSpPr>
          <p:cNvPr id="11" name="Прямая соединительная линия 10"/>
          <p:cNvCxnSpPr>
            <a:endCxn id="6" idx="1"/>
          </p:cNvCxnSpPr>
          <p:nvPr/>
        </p:nvCxnSpPr>
        <p:spPr>
          <a:xfrm flipV="1">
            <a:off x="4401400" y="4601380"/>
            <a:ext cx="2946470" cy="1078470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5135545" y="4601381"/>
            <a:ext cx="2212325" cy="72007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911409" y="3953308"/>
            <a:ext cx="0" cy="133716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911409" y="5290474"/>
            <a:ext cx="1512168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268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8828" y="2828212"/>
            <a:ext cx="6010275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28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44624"/>
            <a:ext cx="90364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Рисунок необходимо выделить из текста, подрисуночную подпись отделить от рисунка. Для этого можно воспользоваться пустыми строками интервала 1,0 (если рисунок не имеет белых полей):</a:t>
            </a:r>
          </a:p>
          <a:p>
            <a:r>
              <a:rPr lang="ru-RU" sz="2400" dirty="0" smtClean="0"/>
              <a:t>до рисунка;</a:t>
            </a:r>
          </a:p>
          <a:p>
            <a:r>
              <a:rPr lang="ru-RU" sz="2400" dirty="0" smtClean="0"/>
              <a:t>между рисунком и подрисуночной подписью;</a:t>
            </a:r>
          </a:p>
          <a:p>
            <a:r>
              <a:rPr lang="ru-RU" sz="2400" dirty="0" smtClean="0"/>
              <a:t>после подрисуночной подписи.</a:t>
            </a:r>
          </a:p>
          <a:p>
            <a:r>
              <a:rPr lang="ru-RU" sz="2400" dirty="0" smtClean="0"/>
              <a:t>Белые поля рисунка могут быть засчитаны за отступ.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48421" y="3684133"/>
            <a:ext cx="93814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Инт</a:t>
            </a:r>
            <a:r>
              <a:rPr lang="ru-RU" dirty="0" smtClean="0">
                <a:solidFill>
                  <a:srgbClr val="FF0000"/>
                </a:solidFill>
              </a:rPr>
              <a:t>. 1,0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5004048" y="3220727"/>
            <a:ext cx="2644373" cy="658107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4625752" y="3878834"/>
            <a:ext cx="3022669" cy="1358118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4211960" y="3220727"/>
            <a:ext cx="0" cy="133716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4211960" y="4557893"/>
            <a:ext cx="1512168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51270" y="3332866"/>
            <a:ext cx="2287999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Отступ за счет белого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поля рисунка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H="1" flipV="1">
            <a:off x="2839270" y="3656032"/>
            <a:ext cx="1588714" cy="1141120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6062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29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116632"/>
            <a:ext cx="892899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Подрисуночная </a:t>
            </a:r>
            <a:r>
              <a:rPr lang="ru-RU" sz="2400" b="1" dirty="0" smtClean="0"/>
              <a:t>подпись:</a:t>
            </a:r>
          </a:p>
          <a:p>
            <a:endParaRPr lang="ru-RU" sz="2400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состоит из номера </a:t>
            </a:r>
            <a:r>
              <a:rPr lang="ru-RU" sz="2400" dirty="0"/>
              <a:t>рисунка (слово «Рисунок» пишется с большой буквы и полностью</a:t>
            </a:r>
            <a:r>
              <a:rPr lang="ru-RU" sz="2400" dirty="0" smtClean="0"/>
              <a:t>) и названия рисунка;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номер </a:t>
            </a:r>
            <a:r>
              <a:rPr lang="ru-RU" sz="2400" dirty="0"/>
              <a:t>и название разделяет </a:t>
            </a:r>
            <a:r>
              <a:rPr lang="ru-RU" sz="2400" dirty="0" smtClean="0"/>
              <a:t>тире</a:t>
            </a:r>
            <a:r>
              <a:rPr lang="ru-RU" sz="2400" dirty="0"/>
              <a:t>;</a:t>
            </a:r>
            <a:r>
              <a:rPr lang="ru-RU" sz="2400" dirty="0" smtClean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точки </a:t>
            </a:r>
            <a:r>
              <a:rPr lang="ru-RU" sz="2400" dirty="0"/>
              <a:t>в конце номера и в конце названия не </a:t>
            </a:r>
            <a:r>
              <a:rPr lang="ru-RU" sz="2400" dirty="0" smtClean="0"/>
              <a:t>ставятся;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шрифт </a:t>
            </a:r>
            <a:r>
              <a:rPr lang="en-US" sz="2400" dirty="0" smtClean="0"/>
              <a:t>Times New Roman </a:t>
            </a:r>
            <a:r>
              <a:rPr lang="ru-RU" sz="2400" dirty="0" smtClean="0"/>
              <a:t>14;</a:t>
            </a:r>
            <a:endParaRPr lang="ru-RU" sz="2400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924944"/>
            <a:ext cx="6019800" cy="272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Прямая со стрелкой 10"/>
          <p:cNvCxnSpPr/>
          <p:nvPr/>
        </p:nvCxnSpPr>
        <p:spPr>
          <a:xfrm flipH="1">
            <a:off x="2483768" y="5234096"/>
            <a:ext cx="1166774" cy="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3802942" y="5234096"/>
            <a:ext cx="2353234" cy="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272454" y="4586024"/>
            <a:ext cx="82266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номер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744845" y="4574296"/>
            <a:ext cx="110158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название</a:t>
            </a:r>
          </a:p>
        </p:txBody>
      </p:sp>
      <p:cxnSp>
        <p:nvCxnSpPr>
          <p:cNvPr id="15" name="Прямая со стрелкой 14"/>
          <p:cNvCxnSpPr/>
          <p:nvPr/>
        </p:nvCxnSpPr>
        <p:spPr>
          <a:xfrm flipV="1">
            <a:off x="3851920" y="3356992"/>
            <a:ext cx="0" cy="133716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3851920" y="4694158"/>
            <a:ext cx="1512168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2172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3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7504" y="116632"/>
            <a:ext cx="885698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Русские буквы (индексы, единицы измерения…) в формуле набираются </a:t>
            </a:r>
            <a:r>
              <a:rPr lang="ru-RU" sz="2400" b="1" dirty="0" smtClean="0"/>
              <a:t>прямым</a:t>
            </a:r>
            <a:r>
              <a:rPr lang="ru-RU" sz="2400" dirty="0" smtClean="0"/>
              <a:t> шрифтом. В </a:t>
            </a:r>
            <a:r>
              <a:rPr lang="en-US" sz="2400" dirty="0" err="1" smtClean="0"/>
              <a:t>MathType</a:t>
            </a:r>
            <a:r>
              <a:rPr lang="en-US" sz="2400" dirty="0" smtClean="0"/>
              <a:t> – </a:t>
            </a:r>
            <a:r>
              <a:rPr lang="ru-RU" sz="2400" dirty="0" smtClean="0"/>
              <a:t>через настройки стиля:</a:t>
            </a:r>
          </a:p>
          <a:p>
            <a:endParaRPr lang="ru-RU" sz="2400" dirty="0"/>
          </a:p>
          <a:p>
            <a:r>
              <a:rPr lang="ru-RU" sz="2400" dirty="0"/>
              <a:t>в</a:t>
            </a:r>
            <a:r>
              <a:rPr lang="ru-RU" sz="2400" dirty="0" smtClean="0"/>
              <a:t>ыделить текст -</a:t>
            </a:r>
            <a:r>
              <a:rPr lang="en-US" sz="2400" dirty="0" smtClean="0"/>
              <a:t>&gt;</a:t>
            </a:r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r>
              <a:rPr lang="ru-RU" sz="2400" dirty="0" smtClean="0"/>
              <a:t>Сохранение настроек формул в файл:</a:t>
            </a:r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196752"/>
            <a:ext cx="4229100" cy="245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784" y="4271616"/>
            <a:ext cx="6280423" cy="2260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7010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5443" y="116632"/>
            <a:ext cx="8928992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Рисунок</a:t>
            </a:r>
            <a:r>
              <a:rPr lang="en-US" sz="2400" dirty="0" smtClean="0"/>
              <a:t> </a:t>
            </a:r>
            <a:r>
              <a:rPr lang="ru-RU" sz="2400" dirty="0" smtClean="0"/>
              <a:t>и подпись – по центру, без абзацного отступа.</a:t>
            </a:r>
          </a:p>
          <a:p>
            <a:endParaRPr lang="ru-RU" sz="2400" dirty="0"/>
          </a:p>
          <a:p>
            <a:endParaRPr lang="ru-RU" sz="2400" dirty="0" smtClean="0"/>
          </a:p>
          <a:p>
            <a:endParaRPr lang="ru-RU" sz="12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r>
              <a:rPr lang="ru-RU" sz="2400" dirty="0" smtClean="0"/>
              <a:t>Расшифровка обозначений – перед подрисуночной подписью. В расшифровке и подписи </a:t>
            </a:r>
            <a:r>
              <a:rPr lang="ru-RU" sz="2400" b="1" dirty="0" smtClean="0"/>
              <a:t>нет переносов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16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r>
              <a:rPr lang="ru-RU" sz="2400" dirty="0" smtClean="0"/>
              <a:t>Большую расшифровку рекомендуется внести в текст абзаца</a:t>
            </a:r>
            <a:endParaRPr lang="ru-RU" sz="2400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01" b="16165"/>
          <a:stretch/>
        </p:blipFill>
        <p:spPr bwMode="auto">
          <a:xfrm>
            <a:off x="539552" y="620688"/>
            <a:ext cx="6019800" cy="1777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30</a:t>
            </a:fld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940152" y="1050054"/>
            <a:ext cx="2768578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Выравнивание по центру,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без абзацного отступа</a:t>
            </a:r>
          </a:p>
        </p:txBody>
      </p:sp>
      <p:cxnSp>
        <p:nvCxnSpPr>
          <p:cNvPr id="12" name="Прямая соединительная линия 11"/>
          <p:cNvCxnSpPr>
            <a:endCxn id="10" idx="1"/>
          </p:cNvCxnSpPr>
          <p:nvPr/>
        </p:nvCxnSpPr>
        <p:spPr>
          <a:xfrm flipV="1">
            <a:off x="5292080" y="1373220"/>
            <a:ext cx="648072" cy="900970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4539939" y="1373220"/>
            <a:ext cx="1400213" cy="102805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39" y="3323803"/>
            <a:ext cx="6162675" cy="305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75443" y="3589183"/>
            <a:ext cx="286790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Расшифровка обозначений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flipH="1" flipV="1">
            <a:off x="1331639" y="3958515"/>
            <a:ext cx="576066" cy="894051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>
            <a:off x="3794558" y="5920402"/>
            <a:ext cx="2160240" cy="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818893" y="5758545"/>
            <a:ext cx="146341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Интервал 1,0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24" name="Прямая соединительная линия 23"/>
          <p:cNvCxnSpPr>
            <a:endCxn id="23" idx="1"/>
          </p:cNvCxnSpPr>
          <p:nvPr/>
        </p:nvCxnSpPr>
        <p:spPr>
          <a:xfrm>
            <a:off x="5954798" y="5920402"/>
            <a:ext cx="864095" cy="22809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V="1">
            <a:off x="3059832" y="620688"/>
            <a:ext cx="0" cy="126334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3059832" y="1884030"/>
            <a:ext cx="1512168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2190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5443" y="116632"/>
            <a:ext cx="892899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Разделимый рисунок (например, </a:t>
            </a:r>
            <a:r>
              <a:rPr lang="ru-RU" sz="2400" dirty="0" err="1" smtClean="0"/>
              <a:t>блоксхемы</a:t>
            </a:r>
            <a:r>
              <a:rPr lang="ru-RU" sz="2400" dirty="0" smtClean="0"/>
              <a:t>) можно переносить на другие страницы: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полное </a:t>
            </a:r>
            <a:r>
              <a:rPr lang="ru-RU" sz="2400" dirty="0"/>
              <a:t>наименование помещают на </a:t>
            </a:r>
            <a:r>
              <a:rPr lang="ru-RU" sz="2400" dirty="0" smtClean="0"/>
              <a:t>первой странице;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поясняющие </a:t>
            </a:r>
            <a:r>
              <a:rPr lang="ru-RU" sz="2400" dirty="0"/>
              <a:t>данные помещают</a:t>
            </a:r>
            <a:r>
              <a:rPr lang="ru-RU" sz="2400" dirty="0" smtClean="0"/>
              <a:t> на любой странице;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на каждой из страниц под рисунком указывают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«Рисунок </a:t>
            </a:r>
            <a:r>
              <a:rPr lang="ru-RU" sz="2400" dirty="0" smtClean="0"/>
              <a:t>2.4</a:t>
            </a:r>
            <a:r>
              <a:rPr lang="ru-RU" sz="2400" dirty="0"/>
              <a:t>, лист 2», «Рисунок </a:t>
            </a:r>
            <a:r>
              <a:rPr lang="ru-RU" sz="2400" dirty="0" smtClean="0"/>
              <a:t>2.4</a:t>
            </a:r>
            <a:r>
              <a:rPr lang="ru-RU" sz="2400" dirty="0"/>
              <a:t>, лист 3</a:t>
            </a:r>
            <a:r>
              <a:rPr lang="ru-RU" sz="2400" dirty="0" smtClean="0"/>
              <a:t>».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/>
          </a:p>
          <a:p>
            <a:r>
              <a:rPr lang="ru-RU" sz="2400" dirty="0" smtClean="0"/>
              <a:t>Правила оформления графиков: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оси </a:t>
            </a:r>
            <a:r>
              <a:rPr lang="ru-RU" sz="2400" dirty="0"/>
              <a:t>координат </a:t>
            </a:r>
            <a:r>
              <a:rPr lang="ru-RU" sz="2400" dirty="0" smtClean="0"/>
              <a:t>заканчивают </a:t>
            </a:r>
            <a:r>
              <a:rPr lang="ru-RU" sz="2400" dirty="0"/>
              <a:t>стрелками, указывающими </a:t>
            </a:r>
            <a:r>
              <a:rPr lang="ru-RU" sz="2400" dirty="0" smtClean="0"/>
              <a:t>направление возрастания </a:t>
            </a:r>
            <a:r>
              <a:rPr lang="ru-RU" sz="2400" dirty="0"/>
              <a:t>значений </a:t>
            </a:r>
            <a:r>
              <a:rPr lang="ru-RU" sz="2400" dirty="0" smtClean="0"/>
              <a:t>величин;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по осям подписываются величины и единицы измерения;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нельзя пересекать надписи с линиями графиков и линиями координатной сетки;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значения на графике – читаемые;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и</a:t>
            </a:r>
            <a:r>
              <a:rPr lang="ru-RU" sz="2400" dirty="0" smtClean="0"/>
              <a:t>ноязычные подписи не допускаются (подписи на русском)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6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32</a:t>
            </a:fld>
            <a:endParaRPr lang="ru-RU"/>
          </a:p>
        </p:txBody>
      </p:sp>
      <p:pic>
        <p:nvPicPr>
          <p:cNvPr id="5" name="Рисунок 4"/>
          <p:cNvPicPr/>
          <p:nvPr/>
        </p:nvPicPr>
        <p:blipFill rotWithShape="1">
          <a:blip r:embed="rId2"/>
          <a:srcRect t="2986" b="8764"/>
          <a:stretch/>
        </p:blipFill>
        <p:spPr>
          <a:xfrm>
            <a:off x="323528" y="146650"/>
            <a:ext cx="4547235" cy="3286664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 rotWithShape="1">
          <a:blip r:embed="rId3"/>
          <a:srcRect t="2144" b="6755"/>
          <a:stretch/>
        </p:blipFill>
        <p:spPr>
          <a:xfrm>
            <a:off x="995308" y="3413566"/>
            <a:ext cx="2928620" cy="29329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7073" y="179348"/>
            <a:ext cx="80823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Лист 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87073" y="3461534"/>
            <a:ext cx="80823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Лист 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635896" y="1605316"/>
            <a:ext cx="273376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Полное название рисунка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V="1">
            <a:off x="3923928" y="1974649"/>
            <a:ext cx="968164" cy="662263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915816" y="5157192"/>
            <a:ext cx="3107197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Номер рисунка, номер листа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относительно начала рисунка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V="1">
            <a:off x="3419872" y="5803523"/>
            <a:ext cx="864096" cy="308213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395479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33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116632"/>
            <a:ext cx="892899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Если рисунок не помещается по ширине листа, допускается располагать его на новой странице с поворотом на 90° против часовой стрелки. Название располагается снизу рисунка вдоль широкой стороны листа (текст также развернут на 90° против часовой стрелки</a:t>
            </a:r>
            <a:r>
              <a:rPr lang="ru-RU" sz="2400" dirty="0" smtClean="0"/>
              <a:t>).</a:t>
            </a:r>
          </a:p>
          <a:p>
            <a:endParaRPr lang="ru-RU" sz="2400" dirty="0"/>
          </a:p>
          <a:p>
            <a:r>
              <a:rPr lang="ru-RU" sz="2400" dirty="0" smtClean="0"/>
              <a:t>Оформление сложных рисунков (</a:t>
            </a:r>
            <a:r>
              <a:rPr lang="ru-RU" sz="2400" dirty="0" err="1" smtClean="0"/>
              <a:t>а,б,в</a:t>
            </a:r>
            <a:r>
              <a:rPr lang="ru-RU" sz="2400" dirty="0" smtClean="0"/>
              <a:t>,..)</a:t>
            </a:r>
            <a:endParaRPr lang="ru-RU" sz="2400" dirty="0"/>
          </a:p>
        </p:txBody>
      </p:sp>
      <p:pic>
        <p:nvPicPr>
          <p:cNvPr id="6" name="Рисунок 5"/>
          <p:cNvPicPr/>
          <p:nvPr/>
        </p:nvPicPr>
        <p:blipFill>
          <a:blip r:embed="rId2"/>
          <a:stretch>
            <a:fillRect/>
          </a:stretch>
        </p:blipFill>
        <p:spPr>
          <a:xfrm>
            <a:off x="1831656" y="2852936"/>
            <a:ext cx="5480685" cy="3674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05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4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1449" y="21566"/>
            <a:ext cx="8922231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Недостатки использования встроенного редактора формул (пример):</a:t>
            </a:r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b="1" dirty="0" smtClean="0"/>
              <a:t>Правила размещения небольших формул в тексте: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формула в тексте не должна «прыгать» вверх/вниз относительно уровня текста: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1200" dirty="0"/>
          </a:p>
          <a:p>
            <a:r>
              <a:rPr lang="ru-RU" sz="2400" dirty="0" smtClean="0"/>
              <a:t>Исправление: настройки шрифта для области формулы.</a:t>
            </a:r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r>
              <a:rPr lang="ru-RU" sz="2400" dirty="0" smtClean="0"/>
              <a:t>Простые формулы можно набирать без редактора формул.</a:t>
            </a:r>
            <a:endParaRPr lang="en-US" sz="2400" dirty="0"/>
          </a:p>
        </p:txBody>
      </p:sp>
      <p:grpSp>
        <p:nvGrpSpPr>
          <p:cNvPr id="16" name="Группа 15"/>
          <p:cNvGrpSpPr/>
          <p:nvPr/>
        </p:nvGrpSpPr>
        <p:grpSpPr>
          <a:xfrm>
            <a:off x="971600" y="476672"/>
            <a:ext cx="7518060" cy="1319843"/>
            <a:chOff x="1187624" y="690112"/>
            <a:chExt cx="7518060" cy="1319843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513" b="20894"/>
            <a:stretch/>
          </p:blipFill>
          <p:spPr bwMode="auto">
            <a:xfrm>
              <a:off x="2625664" y="690112"/>
              <a:ext cx="3733800" cy="13198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1187624" y="1300118"/>
              <a:ext cx="11322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MathType</a:t>
              </a:r>
              <a:endParaRPr lang="ru-RU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359464" y="1300118"/>
              <a:ext cx="23462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Встроенный редактор</a:t>
              </a:r>
              <a:endParaRPr lang="ru-RU" dirty="0"/>
            </a:p>
          </p:txBody>
        </p:sp>
      </p:grp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6121" y="4372074"/>
            <a:ext cx="3992885" cy="1721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Группа 14"/>
          <p:cNvGrpSpPr/>
          <p:nvPr/>
        </p:nvGrpSpPr>
        <p:grpSpPr>
          <a:xfrm>
            <a:off x="375318" y="2950112"/>
            <a:ext cx="7869090" cy="910936"/>
            <a:chOff x="251520" y="3492719"/>
            <a:chExt cx="7869090" cy="910936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8217" y="3576872"/>
              <a:ext cx="3112393" cy="5579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3492719"/>
              <a:ext cx="3168352" cy="7262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1294046" y="3950170"/>
              <a:ext cx="1515158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ru-RU" b="1" dirty="0" smtClean="0">
                  <a:solidFill>
                    <a:srgbClr val="FF0000"/>
                  </a:solidFill>
                </a:rPr>
                <a:t>неправильно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806834" y="4034323"/>
              <a:ext cx="1273105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ru-RU" b="1" dirty="0" smtClean="0">
                  <a:solidFill>
                    <a:srgbClr val="FF0000"/>
                  </a:solidFill>
                </a:rPr>
                <a:t>правильно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  <p:cxnSp>
          <p:nvCxnSpPr>
            <p:cNvPr id="14" name="Прямая со стрелкой 13"/>
            <p:cNvCxnSpPr/>
            <p:nvPr/>
          </p:nvCxnSpPr>
          <p:spPr>
            <a:xfrm>
              <a:off x="5008217" y="3925279"/>
              <a:ext cx="2876151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 стрелкой 16"/>
            <p:cNvCxnSpPr/>
            <p:nvPr/>
          </p:nvCxnSpPr>
          <p:spPr>
            <a:xfrm>
              <a:off x="251520" y="3869674"/>
              <a:ext cx="2876151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 стрелкой 17"/>
            <p:cNvCxnSpPr/>
            <p:nvPr/>
          </p:nvCxnSpPr>
          <p:spPr>
            <a:xfrm>
              <a:off x="2559991" y="3806292"/>
              <a:ext cx="567680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Скругленный прямоугольник 20"/>
          <p:cNvSpPr/>
          <p:nvPr/>
        </p:nvSpPr>
        <p:spPr>
          <a:xfrm>
            <a:off x="2627784" y="5460076"/>
            <a:ext cx="3184356" cy="27318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9587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5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1449" y="21566"/>
            <a:ext cx="892223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Правила размещения формул: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формулы выделяются из текста – размещение на отдельной строке по центру;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значимые формулы должны быть пронумерованы (нумерация сплошная; рекомендуется - двойная, в пределах раздела). Номер – в скобках по правой границе текста;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96752"/>
            <a:ext cx="68199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5364088" y="2062589"/>
            <a:ext cx="2401748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Абзац: по центру,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без абзацного отступа</a:t>
            </a:r>
            <a:endParaRPr lang="ru-RU" dirty="0">
              <a:solidFill>
                <a:srgbClr val="FF0000"/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467544" y="4624472"/>
            <a:ext cx="8126164" cy="1972880"/>
            <a:chOff x="955104" y="4334699"/>
            <a:chExt cx="8126164" cy="1972880"/>
          </a:xfrm>
        </p:grpSpPr>
        <p:pic>
          <p:nvPicPr>
            <p:cNvPr id="5123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0420"/>
            <a:stretch/>
          </p:blipFill>
          <p:spPr bwMode="auto">
            <a:xfrm>
              <a:off x="955104" y="4334699"/>
              <a:ext cx="7505328" cy="1262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2" name="TextBox 21"/>
            <p:cNvSpPr txBox="1"/>
            <p:nvPr/>
          </p:nvSpPr>
          <p:spPr>
            <a:xfrm>
              <a:off x="5868144" y="5445224"/>
              <a:ext cx="3213124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rgbClr val="FF0000"/>
                  </a:solidFill>
                </a:rPr>
                <a:t>Нумерация – по правому краю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210489" y="5661248"/>
              <a:ext cx="2369623" cy="646331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rgbClr val="FF0000"/>
                  </a:solidFill>
                </a:rPr>
                <a:t>Формула – по центру, </a:t>
              </a:r>
            </a:p>
            <a:p>
              <a:r>
                <a:rPr lang="ru-RU" dirty="0" smtClean="0">
                  <a:solidFill>
                    <a:srgbClr val="FF0000"/>
                  </a:solidFill>
                </a:rPr>
                <a:t>без абзацного отступа</a:t>
              </a:r>
              <a:endParaRPr lang="ru-RU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77492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6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1449" y="21566"/>
            <a:ext cx="8922231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Правила размещения формул: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необходимо выделять формулы из текста отступами до и после (1 строка интервал 1,0; интервал строки с формулой – 1,0);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если несколько формул следуют подряд, между ними пустые строки не ставятся;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96752"/>
            <a:ext cx="68199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5772882" y="2062589"/>
            <a:ext cx="146341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Интервал 1,0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V="1">
            <a:off x="4788024" y="2431922"/>
            <a:ext cx="1251921" cy="822230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807087" y="1628800"/>
            <a:ext cx="1251921" cy="392006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5220072" y="2302563"/>
            <a:ext cx="495668" cy="129359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5231" y="4077072"/>
            <a:ext cx="6297129" cy="2636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707200" y="5445224"/>
            <a:ext cx="2041264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Нет пустой строки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между формулами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20" name="Прямая соединительная линия 19"/>
          <p:cNvCxnSpPr>
            <a:endCxn id="18" idx="1"/>
          </p:cNvCxnSpPr>
          <p:nvPr/>
        </p:nvCxnSpPr>
        <p:spPr>
          <a:xfrm flipV="1">
            <a:off x="5571967" y="5768390"/>
            <a:ext cx="1135233" cy="32339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51913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7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1449" y="21566"/>
            <a:ext cx="892223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Вставка формул (</a:t>
            </a:r>
            <a:r>
              <a:rPr lang="en-US" sz="2400" b="1" dirty="0" err="1" smtClean="0"/>
              <a:t>MathType</a:t>
            </a:r>
            <a:r>
              <a:rPr lang="en-US" sz="2400" b="1" dirty="0" smtClean="0"/>
              <a:t>)</a:t>
            </a:r>
            <a:r>
              <a:rPr lang="ru-RU" sz="2400" b="1" dirty="0" smtClean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вставка формулы в абзац текста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вставка формулы по центру листа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вставка формул с нумерацией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034" y="859908"/>
            <a:ext cx="7448550" cy="141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Скругленный прямоугольник 12"/>
          <p:cNvSpPr/>
          <p:nvPr/>
        </p:nvSpPr>
        <p:spPr>
          <a:xfrm>
            <a:off x="814034" y="1139596"/>
            <a:ext cx="877646" cy="27318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289" y="2996952"/>
            <a:ext cx="7448550" cy="141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Скругленный прямоугольник 15"/>
          <p:cNvSpPr/>
          <p:nvPr/>
        </p:nvSpPr>
        <p:spPr>
          <a:xfrm>
            <a:off x="2182186" y="3276640"/>
            <a:ext cx="877646" cy="27318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301208"/>
            <a:ext cx="7448550" cy="141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Скругленный прямоугольник 20"/>
          <p:cNvSpPr/>
          <p:nvPr/>
        </p:nvSpPr>
        <p:spPr>
          <a:xfrm>
            <a:off x="2169472" y="5805264"/>
            <a:ext cx="1106383" cy="27318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02326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8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116631"/>
            <a:ext cx="892899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Другой способ вставки формул:</a:t>
            </a:r>
          </a:p>
          <a:p>
            <a:endParaRPr lang="ru-RU" sz="2400" dirty="0"/>
          </a:p>
          <a:p>
            <a:endParaRPr lang="ru-RU" sz="2400" dirty="0" smtClean="0"/>
          </a:p>
          <a:p>
            <a:endParaRPr lang="en-US" sz="2400" dirty="0" smtClean="0"/>
          </a:p>
          <a:p>
            <a:endParaRPr lang="ru-RU" sz="2400" dirty="0"/>
          </a:p>
          <a:p>
            <a:r>
              <a:rPr lang="ru-RU" sz="2400" dirty="0" smtClean="0"/>
              <a:t>В появившемся диалоге выбрать «</a:t>
            </a:r>
            <a:r>
              <a:rPr lang="en-US" sz="2400" dirty="0" err="1" smtClean="0"/>
              <a:t>MathType</a:t>
            </a:r>
            <a:r>
              <a:rPr lang="ru-RU" sz="2400" dirty="0" smtClean="0"/>
              <a:t> </a:t>
            </a:r>
            <a:r>
              <a:rPr lang="en-US" sz="2400" dirty="0" smtClean="0"/>
              <a:t>7.0</a:t>
            </a:r>
            <a:r>
              <a:rPr lang="ru-RU" sz="2400" dirty="0" smtClean="0"/>
              <a:t>»</a:t>
            </a:r>
            <a:endParaRPr lang="en-US" sz="2400" dirty="0"/>
          </a:p>
          <a:p>
            <a:r>
              <a:rPr lang="en-US" sz="2400" dirty="0" smtClean="0"/>
              <a:t>* </a:t>
            </a:r>
            <a:r>
              <a:rPr lang="ru-RU" sz="2400" dirty="0"/>
              <a:t>«</a:t>
            </a:r>
            <a:r>
              <a:rPr lang="en-US" sz="2400" dirty="0"/>
              <a:t>Microsoft Equation</a:t>
            </a:r>
            <a:r>
              <a:rPr lang="ru-RU" sz="2400" dirty="0"/>
              <a:t> 3.0»</a:t>
            </a:r>
            <a:r>
              <a:rPr lang="en-US" sz="2400" dirty="0"/>
              <a:t>.</a:t>
            </a:r>
          </a:p>
          <a:p>
            <a:endParaRPr lang="en-US" sz="2400" dirty="0" smtClean="0"/>
          </a:p>
        </p:txBody>
      </p:sp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94"/>
          <a:stretch>
            <a:fillRect/>
          </a:stretch>
        </p:blipFill>
        <p:spPr bwMode="auto">
          <a:xfrm>
            <a:off x="107504" y="877480"/>
            <a:ext cx="8846176" cy="986434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4042" y="2924944"/>
            <a:ext cx="5753100" cy="328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923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9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1449" y="21566"/>
            <a:ext cx="892223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Вставка формул с нумерацией в </a:t>
            </a:r>
            <a:r>
              <a:rPr lang="en-US" sz="2400" b="1" dirty="0" err="1" smtClean="0"/>
              <a:t>MathType</a:t>
            </a:r>
            <a:r>
              <a:rPr lang="ru-RU" sz="2400" b="1" dirty="0" smtClean="0"/>
              <a:t>, особенности: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после вставки – изменить настройки формата номера (</a:t>
            </a:r>
            <a:r>
              <a:rPr lang="en-US" sz="2400" dirty="0" smtClean="0"/>
              <a:t>Times New Roman, 14)</a:t>
            </a: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при переходе в новый раздел после вставки формулы с нумерацией необходимо сменить первую цифру номера: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endParaRPr lang="ru-RU" sz="2400" dirty="0" smtClean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7617296" cy="1428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131840" y="1412776"/>
            <a:ext cx="319638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Сразу после вставки формулы: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876256" y="2219178"/>
            <a:ext cx="1106383" cy="27318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516216" y="2564904"/>
            <a:ext cx="226260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Выделить, исправить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67" y="4221088"/>
            <a:ext cx="5219700" cy="195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780" y="4116313"/>
            <a:ext cx="33909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Скругленный прямоугольник 17"/>
          <p:cNvSpPr/>
          <p:nvPr/>
        </p:nvSpPr>
        <p:spPr>
          <a:xfrm>
            <a:off x="5652120" y="5768360"/>
            <a:ext cx="2448272" cy="27318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648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13462</TotalTime>
  <Words>1439</Words>
  <Application>Microsoft Office PowerPoint</Application>
  <PresentationFormat>Экран (4:3)</PresentationFormat>
  <Paragraphs>341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Оформление формул, таблиц и рисунков в ПЗ</vt:lpstr>
      <vt:lpstr>1. Оформление формул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2. Оформление таблиц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3. Оформление рисунков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</dc:creator>
  <cp:lastModifiedBy>Julia</cp:lastModifiedBy>
  <cp:revision>64</cp:revision>
  <dcterms:created xsi:type="dcterms:W3CDTF">2014-09-05T16:16:44Z</dcterms:created>
  <dcterms:modified xsi:type="dcterms:W3CDTF">2021-08-24T14:20:00Z</dcterms:modified>
</cp:coreProperties>
</file>